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277" r:id="rId2"/>
    <p:sldId id="281" r:id="rId3"/>
    <p:sldId id="256" r:id="rId4"/>
    <p:sldId id="276" r:id="rId5"/>
    <p:sldId id="259" r:id="rId6"/>
    <p:sldId id="258" r:id="rId7"/>
    <p:sldId id="266" r:id="rId8"/>
    <p:sldId id="263" r:id="rId9"/>
    <p:sldId id="265" r:id="rId10"/>
    <p:sldId id="260" r:id="rId11"/>
    <p:sldId id="261" r:id="rId12"/>
    <p:sldId id="270" r:id="rId13"/>
    <p:sldId id="275" r:id="rId14"/>
    <p:sldId id="271" r:id="rId15"/>
    <p:sldId id="273" r:id="rId16"/>
    <p:sldId id="274" r:id="rId17"/>
    <p:sldId id="269" r:id="rId18"/>
    <p:sldId id="278" r:id="rId19"/>
    <p:sldId id="279" r:id="rId20"/>
    <p:sldId id="280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2" autoAdjust="0"/>
  </p:normalViewPr>
  <p:slideViewPr>
    <p:cSldViewPr>
      <p:cViewPr>
        <p:scale>
          <a:sx n="100" d="100"/>
          <a:sy n="100" d="100"/>
        </p:scale>
        <p:origin x="-1666" y="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27F95-D71E-4531-8AEC-1AEA104B76B8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C3AC9-4E34-41D5-9DE4-386946B3E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5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3AC9-4E34-41D5-9DE4-386946B3E47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7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EE0DB-CDDD-43D8-9C0B-BF5F1DD9A0C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0173-E84C-4527-AD37-2CE3CCB94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dou3.iv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578" y="29070"/>
            <a:ext cx="964409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3964" y="260648"/>
            <a:ext cx="6624737" cy="29546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ПРИНЯТО</a:t>
            </a:r>
            <a:r>
              <a:rPr lang="ru-RU" sz="1600" b="1" dirty="0"/>
              <a:t>:                                                             </a:t>
            </a:r>
            <a:r>
              <a:rPr lang="ru-RU" sz="1600" b="1" dirty="0" smtClean="0"/>
              <a:t>                   УТВЕРЖДЕНО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dirty="0"/>
              <a:t> педагогическим советом                                                   </a:t>
            </a:r>
            <a:r>
              <a:rPr lang="ru-RU" sz="1600" dirty="0" smtClean="0"/>
              <a:t>               заведующий</a:t>
            </a:r>
            <a:endParaRPr lang="ru-RU" sz="1600" dirty="0"/>
          </a:p>
          <a:p>
            <a:r>
              <a:rPr lang="ru-RU" sz="1600" dirty="0"/>
              <a:t>МБДОУ «Детский сад № 3»                             </a:t>
            </a:r>
            <a:r>
              <a:rPr lang="ru-RU" sz="1600" dirty="0" smtClean="0"/>
              <a:t>       МБДОУ </a:t>
            </a:r>
            <a:r>
              <a:rPr lang="ru-RU" sz="1600" dirty="0"/>
              <a:t>«Детский сад № 3»                                                                                 </a:t>
            </a:r>
            <a:r>
              <a:rPr lang="ru-RU" sz="1400" dirty="0"/>
              <a:t>Протокол № </a:t>
            </a:r>
            <a:r>
              <a:rPr lang="ru-RU" sz="1400" u="sng" dirty="0"/>
              <a:t>3</a:t>
            </a:r>
            <a:r>
              <a:rPr lang="ru-RU" sz="1400" dirty="0"/>
              <a:t>                                                 </a:t>
            </a:r>
            <a:r>
              <a:rPr lang="ru-RU" sz="1400" dirty="0" smtClean="0"/>
              <a:t>                                  __________ </a:t>
            </a:r>
            <a:r>
              <a:rPr lang="ru-RU" sz="1400" dirty="0"/>
              <a:t>Т.И. Авдюнина</a:t>
            </a:r>
          </a:p>
          <a:p>
            <a:r>
              <a:rPr lang="ru-RU" sz="1400" dirty="0"/>
              <a:t>от  «_</a:t>
            </a:r>
            <a:r>
              <a:rPr lang="ru-RU" sz="1400" u="sng" dirty="0"/>
              <a:t>27_</a:t>
            </a:r>
            <a:r>
              <a:rPr lang="ru-RU" sz="1400" dirty="0"/>
              <a:t>» _</a:t>
            </a:r>
            <a:r>
              <a:rPr lang="ru-RU" sz="1400" u="sng" dirty="0"/>
              <a:t>03</a:t>
            </a:r>
            <a:r>
              <a:rPr lang="ru-RU" sz="1400" dirty="0"/>
              <a:t>_  20</a:t>
            </a:r>
            <a:r>
              <a:rPr lang="ru-RU" sz="1400" u="sng" dirty="0"/>
              <a:t>19</a:t>
            </a:r>
            <a:r>
              <a:rPr lang="ru-RU" sz="1400" dirty="0"/>
              <a:t> г.                                        </a:t>
            </a:r>
            <a:r>
              <a:rPr lang="ru-RU" sz="1400" dirty="0" smtClean="0"/>
              <a:t>                                от  </a:t>
            </a:r>
            <a:r>
              <a:rPr lang="ru-RU" sz="1400" dirty="0"/>
              <a:t>«_</a:t>
            </a:r>
            <a:r>
              <a:rPr lang="ru-RU" sz="1400" u="sng" dirty="0"/>
              <a:t>_3_</a:t>
            </a:r>
            <a:r>
              <a:rPr lang="ru-RU" sz="1400" dirty="0"/>
              <a:t>» _</a:t>
            </a:r>
            <a:r>
              <a:rPr lang="ru-RU" sz="1400" u="sng" dirty="0"/>
              <a:t>04</a:t>
            </a:r>
            <a:r>
              <a:rPr lang="ru-RU" sz="1400" dirty="0"/>
              <a:t>_  20</a:t>
            </a:r>
            <a:r>
              <a:rPr lang="ru-RU" sz="1400" u="sng" dirty="0"/>
              <a:t>19</a:t>
            </a:r>
            <a:r>
              <a:rPr lang="ru-RU" sz="1400" dirty="0"/>
              <a:t> г.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ОТЧЁТ О РЕЗУЛЬТАТАХ САМООБСЛЕДОВАНИЯ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Bookman Old Style" pitchFamily="18" charset="0"/>
              </a:rPr>
              <a:t>МУНИЦИПАЛЬНОГО БЮДЖЕТНОГО ДОШКОЛЬНОГО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Bookman Old Style" pitchFamily="18" charset="0"/>
              </a:rPr>
              <a:t>ОБРАЗОВАТЕЛЬНОГО УЧРЕЖДЕНИЯ                          «ДЕТСКИЙ САД № 3» ЗА 2018 ГОД</a:t>
            </a:r>
            <a:endParaRPr lang="ru-RU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Picture 2" descr="C:\Users\ania\Desktop\ФОТО\P610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180" y="3484851"/>
            <a:ext cx="6330304" cy="3096344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224415" y="6525344"/>
            <a:ext cx="230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Иваново,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2019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2271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32375"/>
              </p:ext>
            </p:extLst>
          </p:nvPr>
        </p:nvGraphicFramePr>
        <p:xfrm>
          <a:off x="428596" y="142855"/>
          <a:ext cx="8358246" cy="2476103"/>
        </p:xfrm>
        <a:graphic>
          <a:graphicData uri="http://schemas.openxmlformats.org/drawingml/2006/table">
            <a:tbl>
              <a:tblPr/>
              <a:tblGrid>
                <a:gridCol w="4052940"/>
                <a:gridCol w="4305306"/>
              </a:tblGrid>
              <a:tr h="3041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Взаимодействие с  другими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организациями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6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Взаимодействие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 ДОУ № 32, № 132,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52, № 160,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№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140 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Осуществление взаимодействия с детскими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садами(в соответствии с планом преемственности):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Экскурсии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;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Взаимопосещения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;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Совместное проведение МО.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6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Взаимодействие  с  Детской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поликлиникой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№ 6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НИИ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«Материнства и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детства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Медицинские осмотры специалистов;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Профилактические  осмотры;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Противоэпидемические мероприятия;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Медицинские консультации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None/>
                      </a:pP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s://im3-tub-ru.yandex.net/i?id=77d0f12658b869bd6fec4ebd7111593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2857496"/>
            <a:ext cx="6336704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75898"/>
              </p:ext>
            </p:extLst>
          </p:nvPr>
        </p:nvGraphicFramePr>
        <p:xfrm>
          <a:off x="357158" y="285728"/>
          <a:ext cx="8358246" cy="5929354"/>
        </p:xfrm>
        <a:graphic>
          <a:graphicData uri="http://schemas.openxmlformats.org/drawingml/2006/table">
            <a:tbl>
              <a:tblPr/>
              <a:tblGrid>
                <a:gridCol w="1779867"/>
                <a:gridCol w="6578379"/>
              </a:tblGrid>
              <a:tr h="2857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Оценка содержания образования по направлениям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3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Охрана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жизни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укрепление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физического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здоровья детей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Распределение детей по группам здоровья:</a:t>
                      </a:r>
                      <a:endParaRPr lang="ru-RU" sz="1400" b="1" kern="1200" dirty="0" smtClean="0">
                        <a:solidFill>
                          <a:srgbClr val="0070C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540729"/>
              </p:ext>
            </p:extLst>
          </p:nvPr>
        </p:nvGraphicFramePr>
        <p:xfrm>
          <a:off x="2285982" y="1000107"/>
          <a:ext cx="5598386" cy="171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10"/>
                <a:gridCol w="854976"/>
                <a:gridCol w="792088"/>
                <a:gridCol w="765938"/>
                <a:gridCol w="889003"/>
                <a:gridCol w="1153371"/>
              </a:tblGrid>
              <a:tr h="56864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дата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Всего детей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1-ая группа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2-ая группа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3-ая группа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4-ая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группа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Сентябрь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2017 года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Сентябрь 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2018 года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5985" y="3071810"/>
            <a:ext cx="53578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rgbClr val="002060"/>
                </a:solidFill>
                <a:latin typeface="Bookman Old Style" pitchFamily="18" charset="0"/>
              </a:rPr>
              <a:t>Перспективы развития:</a:t>
            </a:r>
            <a:endParaRPr lang="ru-RU" sz="12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Повышение  и укреплением уровня физ. развития детей;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Укрепление  здоровья воспитанников;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Улучшение материально-технической базы учреждения по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 обеспечению безопасности жизнедеятельности дошкольников;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Пополнение и обновление необходимого медицинского 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оборудования для лечебно-профилактических мероприятий;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Пополнение физкультурного оборудования в группах и на участке;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Повышение уровня просветительской деятельности среди семей  воспитанников по физкультурно-оздоровительному направлению.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79189"/>
              </p:ext>
            </p:extLst>
          </p:nvPr>
        </p:nvGraphicFramePr>
        <p:xfrm>
          <a:off x="357158" y="214290"/>
          <a:ext cx="8501122" cy="6602816"/>
        </p:xfrm>
        <a:graphic>
          <a:graphicData uri="http://schemas.openxmlformats.org/drawingml/2006/table">
            <a:tbl>
              <a:tblPr/>
              <a:tblGrid>
                <a:gridCol w="2981426"/>
                <a:gridCol w="5519696"/>
              </a:tblGrid>
              <a:tr h="1135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Обеспечение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познавательно - речевого, социально - личностного, художественно - эстетического и физического развития детей.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Реализация образовательной программы ДОУ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58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Взаимодействие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 семьями детей для обеспечения полноценного развития детей.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Дни открытых дверей.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Информационные буклеты.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Участие в познавательно- развлекательных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None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мероприятиях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Беседы, консультации.  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Смотры-конкурсы 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Наглядная информация 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Родительские гостиные.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Сайт ДОУ.   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86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Оказание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консультативной и методической помощи родителям   (законным представителям) по вопросам 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воспитания,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обучения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 развития детей.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Используются традиционные формы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Планируется: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Организация виртуального консультативного пункта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для родителей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сайте детского сада.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2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Анализ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организации работы в группах раннего возраста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Система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адаптации в ДОУ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Гибкая система посещения ДОУ,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совместное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времяпровождение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детском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саду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ребёнок-родитель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 способствующая облегчению процесса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адаптации ребёнка к условиям детского сада.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530" marR="5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</a:schemeClr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35824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2071702" cy="200024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786322"/>
            <a:ext cx="2100257" cy="19288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357166"/>
            <a:ext cx="8001056" cy="646331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Взаимодействие педагогического коллектива с семьями воспитанников (формы) 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7" name="Picture 3" descr="C:\Users\ania\Desktop\Krasivyie-foto-detey-s-roditelyami-39-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083675"/>
            <a:ext cx="1928825" cy="1774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143240" y="2786058"/>
            <a:ext cx="307183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Взаимодействие  с  родителями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4357694"/>
            <a:ext cx="185738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Родительские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собрания </a:t>
            </a:r>
            <a:endParaRPr lang="ru-RU" sz="1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1500174"/>
            <a:ext cx="235745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Bookman Old Style" pitchFamily="18" charset="0"/>
              </a:rPr>
              <a:t>«Мастер- классы»,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Bookman Old Style" pitchFamily="18" charset="0"/>
              </a:rPr>
              <a:t>семинары - практикумы </a:t>
            </a:r>
            <a:endParaRPr lang="ru-RU" sz="1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6" y="2714620"/>
            <a:ext cx="214314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E922C"/>
                </a:solidFill>
                <a:latin typeface="Bookman Old Style" pitchFamily="18" charset="0"/>
              </a:rPr>
              <a:t>Беседы </a:t>
            </a:r>
          </a:p>
          <a:p>
            <a:pPr algn="ctr"/>
            <a:r>
              <a:rPr lang="ru-RU" sz="1600" b="1" dirty="0" smtClean="0">
                <a:solidFill>
                  <a:srgbClr val="1E922C"/>
                </a:solidFill>
                <a:latin typeface="Bookman Old Style" pitchFamily="18" charset="0"/>
              </a:rPr>
              <a:t>об особенностях </a:t>
            </a:r>
          </a:p>
          <a:p>
            <a:pPr algn="ctr"/>
            <a:r>
              <a:rPr lang="ru-RU" sz="1600" b="1" dirty="0" smtClean="0">
                <a:solidFill>
                  <a:srgbClr val="1E922C"/>
                </a:solidFill>
                <a:latin typeface="Bookman Old Style" pitchFamily="18" charset="0"/>
              </a:rPr>
              <a:t>развития </a:t>
            </a:r>
          </a:p>
          <a:p>
            <a:pPr algn="ctr"/>
            <a:r>
              <a:rPr lang="ru-RU" sz="1600" b="1" dirty="0" smtClean="0">
                <a:solidFill>
                  <a:srgbClr val="1E922C"/>
                </a:solidFill>
                <a:latin typeface="Bookman Old Style" pitchFamily="18" charset="0"/>
              </a:rPr>
              <a:t>ребенка</a:t>
            </a:r>
            <a:endParaRPr lang="ru-RU" sz="1600" b="1" dirty="0">
              <a:solidFill>
                <a:srgbClr val="1E922C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4143380"/>
            <a:ext cx="164307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Наглядная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информация</a:t>
            </a:r>
            <a:endParaRPr lang="ru-RU" sz="1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2928934"/>
            <a:ext cx="18573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E922C"/>
                </a:solidFill>
                <a:latin typeface="Bookman Old Style" pitchFamily="18" charset="0"/>
              </a:rPr>
              <a:t>Проектная </a:t>
            </a:r>
          </a:p>
          <a:p>
            <a:pPr algn="ctr"/>
            <a:r>
              <a:rPr lang="ru-RU" sz="1600" b="1" dirty="0" smtClean="0">
                <a:solidFill>
                  <a:srgbClr val="1E922C"/>
                </a:solidFill>
                <a:latin typeface="Bookman Old Style" pitchFamily="18" charset="0"/>
              </a:rPr>
              <a:t>деятельность </a:t>
            </a:r>
            <a:endParaRPr lang="ru-RU" sz="1600" b="1" dirty="0">
              <a:solidFill>
                <a:srgbClr val="1E922C"/>
              </a:solidFill>
              <a:latin typeface="Bookman Old Style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10" y="1500174"/>
            <a:ext cx="228601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Первичное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знакомство,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беседа,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анкетирование</a:t>
            </a:r>
            <a:endParaRPr lang="ru-RU" sz="1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86116" y="1285860"/>
            <a:ext cx="221457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Bookman Old Style" pitchFamily="18" charset="0"/>
              </a:rPr>
              <a:t>Консультации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Bookman Old Style" pitchFamily="18" charset="0"/>
              </a:rPr>
              <a:t>групповые и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Bookman Old Style" pitchFamily="18" charset="0"/>
              </a:rPr>
              <a:t>индивидуальные </a:t>
            </a:r>
            <a:endParaRPr lang="ru-RU" sz="1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1538" y="3857628"/>
            <a:ext cx="17145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Bookman Old Style" pitchFamily="18" charset="0"/>
              </a:rPr>
              <a:t>Совместные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Bookman Old Style" pitchFamily="18" charset="0"/>
              </a:rPr>
              <a:t>мероприятия </a:t>
            </a:r>
            <a:endParaRPr lang="ru-RU" sz="1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5" name="Стрелка влево 44"/>
          <p:cNvSpPr/>
          <p:nvPr/>
        </p:nvSpPr>
        <p:spPr>
          <a:xfrm rot="5400000">
            <a:off x="4107653" y="2393149"/>
            <a:ext cx="500066" cy="142876"/>
          </a:xfrm>
          <a:prstGeom prst="leftArrow">
            <a:avLst>
              <a:gd name="adj1" fmla="val 50000"/>
              <a:gd name="adj2" fmla="val 52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6" name="Стрелка влево 45"/>
          <p:cNvSpPr/>
          <p:nvPr/>
        </p:nvSpPr>
        <p:spPr>
          <a:xfrm>
            <a:off x="2285984" y="3143248"/>
            <a:ext cx="78581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4286248" y="3714752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6286512" y="3143248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лево 48"/>
          <p:cNvSpPr/>
          <p:nvPr/>
        </p:nvSpPr>
        <p:spPr>
          <a:xfrm rot="19966199">
            <a:off x="2817536" y="3913288"/>
            <a:ext cx="767813" cy="1270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лево 49"/>
          <p:cNvSpPr/>
          <p:nvPr/>
        </p:nvSpPr>
        <p:spPr>
          <a:xfrm rot="8049540">
            <a:off x="5278429" y="2357922"/>
            <a:ext cx="658838" cy="141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лево 50"/>
          <p:cNvSpPr/>
          <p:nvPr/>
        </p:nvSpPr>
        <p:spPr>
          <a:xfrm rot="2536662">
            <a:off x="2915085" y="2323230"/>
            <a:ext cx="807317" cy="153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лево 51"/>
          <p:cNvSpPr/>
          <p:nvPr/>
        </p:nvSpPr>
        <p:spPr>
          <a:xfrm rot="13736237">
            <a:off x="4911360" y="3982354"/>
            <a:ext cx="860184" cy="1546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142852"/>
            <a:ext cx="8286808" cy="374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ahoma-Bold"/>
              </a:rPr>
              <a:t> Сохранение и укрепление здоровья.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Основным приоритетным направлением в деятельности образовательного учреждения является: охрана здоровья и  физическое  развитие воспитанников.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Одним из важнейших направлений развития и оздоровления детей дошкольного возраста является грамотная организация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здоровьесберегающего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педагогического процесса, соответствующего возрастным и индивидуальным возможностям детей. 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Причём участниками этого процесса должны стать все взрослые, как в детском саду, так и в семье.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нашем дошкольном учреждении педагогическим коллективом накоплен богатый опыт работы по физическому развитию и оздоровлению дошкольников. Но жизнь не стоит на месте, модернизируется система дошкольного образования. Поэтому возникает необходимость оптимизировать уже сложившуюся систему физкультурно-оздоровительной работы ДОУ. Мы разработали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здоровьесберегающую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программу МБДОУ №3 «Малыш-крепыш», которая и была принята педагогическим коллективом 16.09.2014г.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Desktop\P102032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37" y="4293096"/>
            <a:ext cx="2580564" cy="1940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P102035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3364"/>
            <a:ext cx="2608350" cy="1961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P102033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78" y="4581128"/>
            <a:ext cx="2585394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01122" cy="6217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NewRomanPS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NewRomanPSMT"/>
              </a:rPr>
              <a:t>В  2016 г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NewRomanPSMT"/>
              </a:rPr>
              <a:t>. число пропущенных по болезни 1 ребенком в год составило 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NewRomanPSMT"/>
              </a:rPr>
              <a:t>– 14 дето дней., в 2017 г. – 14,5 дето дней, в 2018 г.  - 14,3</a:t>
            </a:r>
            <a:endParaRPr lang="ru-RU" sz="1000" b="1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NewRomanPSMT"/>
              </a:rPr>
              <a:t>В МБДОУ организовано 4-х разовое питание на основе десятидневного меню.          В меню представлены разнообразные блюда, исключены их повторы. При составлении меню соблюдаются требования нормативов калорийности питания. Постоянно проводится витаминизация третьего блюда.</a:t>
            </a:r>
            <a:endParaRPr lang="ru-RU" sz="1000" b="1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NewRomanPSMT"/>
              </a:rPr>
              <a:t>Натуральные нормы питания на основные продукты выполняются на 100 %. Наша задача: довести выполнение натуральных норм до 100% по творогу и овощам.</a:t>
            </a:r>
            <a:endParaRPr lang="ru-RU" sz="1000" b="1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632423"/>
                </a:solidFill>
                <a:latin typeface="Bookman Old Style" pitchFamily="18" charset="0"/>
                <a:ea typeface="Calibri" pitchFamily="34" charset="0"/>
                <a:cs typeface="TimesNewRomanPS-BoldMT"/>
              </a:rPr>
              <a:t>Вывод: </a:t>
            </a:r>
            <a:r>
              <a:rPr lang="ru-RU" b="1" i="1" dirty="0" smtClean="0">
                <a:solidFill>
                  <a:srgbClr val="632423"/>
                </a:solidFill>
                <a:latin typeface="Bookman Old Style" pitchFamily="18" charset="0"/>
                <a:ea typeface="Calibri" pitchFamily="34" charset="0"/>
                <a:cs typeface="TimesNewRomanPSMT"/>
              </a:rPr>
              <a:t>Дети в МБДОУ обеспечены полноценным сбалансированным питанием. Правильно организованное питание в значительной мере гарантирует нормальный рост и развитие детского организма и создает оптимальное условие для нервно-психического и умственного развития ребенка.</a:t>
            </a:r>
            <a:endParaRPr lang="ru-RU" sz="1050" b="1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Picture 2" descr="C:\Users\ania\Desktop\ФОТО\P101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9401"/>
            <a:ext cx="3600400" cy="2519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ania\Desktop\img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7420" y="309401"/>
            <a:ext cx="3471004" cy="2519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49445"/>
            <a:ext cx="8064896" cy="5601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ahoma-Bold"/>
              </a:rPr>
              <a:t> Основные нерешённые проблемы.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асфальтирование тротуара на территории сада;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установка оборудования на прогулочных участках.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взаимодействие с семьей;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замена окон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в спальных комнатах 2,4 и 5 групп.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.</a:t>
            </a:r>
            <a:endParaRPr lang="ru-RU" sz="1000" b="1" dirty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ahoma-Bold"/>
              </a:rPr>
              <a:t>Основные направления ближайшего развития ДОУ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Для успешной деятельности в условиях модернизации образования МБДОУ должен реализовать следующие направления развития: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совершенствовать материально-техническую базу учреждения;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продолжить повышать уровень профессиональных знаний и умений педагогов;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усилить работу по сохранению здоровья участников воспитательно-образовательного процесса, продолжить внедрение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здоровьесберегающих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технологий;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формировать систему эффективного взаимодействия с семьями воспитанников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ahoma" pitchFamily="34" charset="0"/>
              </a:rPr>
              <a:t>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ahoma-Bold,Italic"/>
              </a:rPr>
              <a:t>Выводы по итогам года.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Анализ деятельности детского сада за 2017– 2018 уч. год выявил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успешные показатели в деятельности МБДОУ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Учреждение функционирует в режиме развития.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В МБДОУ № 3 сложился перспективный, творческий коллектив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NewRomanPSMT"/>
              </a:rPr>
              <a:t>   педагогов, имеющих потенциал к профессиональному  развитию.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dou3.ivweb.ru/wp-content/uploads/2014/12/img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" y="237796"/>
            <a:ext cx="3563770" cy="2792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дминистратор\Desktop\P425009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6" y="3826311"/>
            <a:ext cx="3646120" cy="2892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ou3.ivweb.ru/wp-content/uploads/2014/12/img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701695" cy="284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Администратор\Desktop\P530013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63415"/>
            <a:ext cx="3809172" cy="28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101" y="3030409"/>
            <a:ext cx="78140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 этом доме всё для нас – сказки, песни и рассказ,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Здесь научат нас играть, песни петь и танцевать!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70748"/>
              </p:ext>
            </p:extLst>
          </p:nvPr>
        </p:nvGraphicFramePr>
        <p:xfrm>
          <a:off x="1763688" y="1340768"/>
          <a:ext cx="5472608" cy="5386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3561411"/>
                <a:gridCol w="1551158"/>
              </a:tblGrid>
              <a:tr h="252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N п/п</a:t>
                      </a:r>
                      <a:endParaRPr lang="ru-RU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206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Образовательная деятельность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42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1.1</a:t>
                      </a:r>
                      <a:endParaRPr lang="ru-RU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Общая численность воспитанников, осваивающих образовательную программу дошкольного образования, в том числе: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100 человек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206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1.1.1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В режиме полного дня (8 - 12 часов)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Bookman Old Style" pitchFamily="18" charset="0"/>
                        </a:rPr>
                        <a:t>100 человек</a:t>
                      </a:r>
                      <a:endParaRPr lang="ru-RU" sz="8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206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1.1.2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В режиме кратковременного пребывания (3 - 5 часов)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Bookman Old Style" pitchFamily="18" charset="0"/>
                        </a:rPr>
                        <a:t>0 человек</a:t>
                      </a:r>
                      <a:endParaRPr lang="ru-RU" sz="8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206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1.1.3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В семейной дошкольной группе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Bookman Old Style" pitchFamily="18" charset="0"/>
                        </a:rPr>
                        <a:t>0 человек</a:t>
                      </a:r>
                      <a:endParaRPr lang="ru-RU" sz="8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42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1.1.4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В форме семейного образования с психолого-педагогическим сопровождением на базе дошкольной образовательной организации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0 человек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206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1.2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Общая численность воспитанников в возрасте до 3 лет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100 человек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206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1.3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Общая численность воспитанников в возрасте от 3 до 8 лет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0 человек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42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1.4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Численность/удельный вес численности воспитанников в общей численности воспитанников, получающих услуги присмотра и ухода: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100 человек/100 %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299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1.4.1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В режиме полного дня (8 - 12 часов)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100человек/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100 %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299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1.4.2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В режиме продленного дня (12 - 14 часов)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0 человек/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 0 %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299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1.4.3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В режиме круглосуточного пребывания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0 человек/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0%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42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1.5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Bookman Old Style" pitchFamily="18" charset="0"/>
                        </a:rPr>
                        <a:t>Численность/удельный вес численности воспитанников с ограниченными возможностями здоровья в общей численности воспитанников, получающих услуги:</a:t>
                      </a:r>
                      <a:endParaRPr lang="ru-RU" sz="8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0 человек/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0 %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299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1.5.1</a:t>
                      </a:r>
                      <a:endParaRPr lang="ru-RU" sz="1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Bookman Old Style" pitchFamily="18" charset="0"/>
                        </a:rPr>
                        <a:t>По коррекции недостатков в физическом и (или) психическом развитии</a:t>
                      </a:r>
                      <a:endParaRPr lang="ru-RU" sz="8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0 человек/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0%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  <a:tr h="34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1.5.2</a:t>
                      </a:r>
                      <a:endParaRPr lang="ru-RU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Bookman Old Style" pitchFamily="18" charset="0"/>
                        </a:rPr>
                        <a:t>По освоению образовательной программы дошкольного образования</a:t>
                      </a:r>
                      <a:endParaRPr lang="ru-RU" sz="8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100 человек/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2138" marR="22138" marT="36420" marB="3642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23728" y="-80622"/>
            <a:ext cx="612068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Приложение N 1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Утверждены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приказом Министерства образования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 науки Российской Федерации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от 10 декабря 2013 г. N 1324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ПОКАЗАТЕЛИ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ДЕЯТЕЛЬНОСТИ ДОШКОЛЬНОЙ ОБРАЗОВАТЕЛЬНОЙ ОРГАНИЗАЦИИ,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ПОДЛЕЖАЩЕЙ САМООБСЛЕДОВАНИЮ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1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039279"/>
              </p:ext>
            </p:extLst>
          </p:nvPr>
        </p:nvGraphicFramePr>
        <p:xfrm>
          <a:off x="1043608" y="332656"/>
          <a:ext cx="5832648" cy="6131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4392488"/>
                <a:gridCol w="1152128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1.5.3</a:t>
                      </a:r>
                      <a:endParaRPr lang="ru-R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присмотру и уходу</a:t>
                      </a:r>
                      <a:endParaRPr lang="ru-RU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 человек/ 100 %</a:t>
                      </a:r>
                      <a:endParaRPr lang="ru-RU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9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1.6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Средний показатель пропущенных дней при посещении дошкольной образовательной организации по болезни на одного воспитанника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14,3 день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135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1.7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Общая численность педагогических работников, в том числе: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11 человек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1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1.7.1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Численность/удельный вес численности педагогических работников, имеющих высшее образование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3 человека /27 %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9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1.7.2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Численность/удельный вес численности педагогических работников, имеющих высшее образование педагогической направленности (профиля)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3 человека/ 27 %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1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1.7.3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Численность/удельный вес численности педагогических работников, имеющих среднее профессиональное образование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8 человек/ 73%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9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1.7.4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Численность/удельный вес численности педагогических работников, имеющих среднее профессиональное образование педагогической направленности (профиля)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8 человек/ 73%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379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1.8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Численность/удельный вес численности педагогических работников, которым по результатам аттестации присвоена квалификационная категория, в общей численности педагогических работников, в том числе: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4 человека 36/%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1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1.8.1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Высшая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0 человек/0%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1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1.8.2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Первая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0 человек/0%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9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1.9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Численность/удельный вес численности педагогических работников в общей численности педагогических работников, педагогический стаж работы которых составляет: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человек/%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1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1.9.1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До 5 лет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1человек/9%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1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1.9.2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Свыше 30 лет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8человек/72%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9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1.10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Численность/удельный вес численности педагогических работников в общей численности педагогических работников в возрасте до 30 лет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1человек/9%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29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1.11</a:t>
                      </a:r>
                      <a:endParaRPr lang="ru-R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Численность/удельный вес численности педагогических работников в общей численности педагогических работников в возрасте от 55 лет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8 человек/9%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  <a:tr h="62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1.12</a:t>
                      </a:r>
                      <a:endParaRPr lang="ru-R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Численность/удельный вес численности педагогических и административно-хозяйственных работников, прошедших за последние 5 лет повышение квалификации/профессиональную переподготовку по профилю педагогической деятельности или иной осуществляемой в образовательной организации деятельности, в общей численности педагогических и административно-хозяйственных работников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11человек/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16579" marR="16579" marT="27275" marB="272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5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56"/>
            <a:ext cx="9144000" cy="66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2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59462"/>
              </p:ext>
            </p:extLst>
          </p:nvPr>
        </p:nvGraphicFramePr>
        <p:xfrm>
          <a:off x="971600" y="404664"/>
          <a:ext cx="6192688" cy="5381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4316821"/>
                <a:gridCol w="1371811"/>
              </a:tblGrid>
              <a:tr h="793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1.13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Численность/удельный вес численности педагогических и административно-хозяйственных работников, прошедших повышение квалификации по применению в образовательном процессе федеральных государственных образовательных стандартов в общей численности педагогических и административно-хозяйственных работников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11человек/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100%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436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1.14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Соотношение "педагогический работник/воспитанник" в дошкольной образовательной организации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11человек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/100 человек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317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1.15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Наличие в образовательной организации следующих педагогических работников: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19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1.15.1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Музыкального руководителя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да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19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1.15.2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Инструктора по физической культуре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нет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19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1.15.3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Учителя-логопеда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нет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19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1.15.4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Логопеда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нет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19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1.15.5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Учителя-дефектолога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нет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19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1.15.6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Педагога-психолога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нет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19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2.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Инфраструктура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436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2.1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Общая площадь помещений, в которых осуществляется образовательная деятельность, в расчете на одного воспитанника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4,59 кв. м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317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2.2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Площадь помещений для организации дополнительных видов деятельности воспитанников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0 кв. м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19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2.3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Наличие физкультурного зала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нет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19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2.4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Наличие музыкального зала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нет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  <a:tr h="436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2.5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itchFamily="18" charset="0"/>
                        </a:rPr>
                        <a:t>Наличие прогулочных площадок, обеспечивающих физическую активность и разнообразную игровую деятельность воспитанников на прогулке</a:t>
                      </a:r>
                      <a:endParaRPr lang="ru-RU" sz="90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itchFamily="18" charset="0"/>
                        </a:rPr>
                        <a:t>да</a:t>
                      </a:r>
                      <a:endParaRPr lang="ru-RU" sz="900" dirty="0">
                        <a:effectLst/>
                        <a:latin typeface="Bookman Old Style" pitchFamily="18" charset="0"/>
                        <a:ea typeface="Cambria"/>
                        <a:cs typeface="Times New Roman"/>
                      </a:endParaRPr>
                    </a:p>
                  </a:txBody>
                  <a:tcPr marL="24273" marR="24273" marT="39932" marB="39932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97175" y="154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387424"/>
            <a:ext cx="9501222" cy="781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nia\Desktop\ФОТО\P610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496" cy="263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ania\Desktop\ФОТО\P101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16632"/>
            <a:ext cx="1667930" cy="1080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ania\Desktop\ФОТО\P101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357454" cy="1340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ania\Desktop\ФОТО\P1010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412776"/>
            <a:ext cx="2286016" cy="1542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20156"/>
              </p:ext>
            </p:extLst>
          </p:nvPr>
        </p:nvGraphicFramePr>
        <p:xfrm>
          <a:off x="142844" y="3133547"/>
          <a:ext cx="8501122" cy="4099941"/>
        </p:xfrm>
        <a:graphic>
          <a:graphicData uri="http://schemas.openxmlformats.org/drawingml/2006/table">
            <a:tbl>
              <a:tblPr/>
              <a:tblGrid>
                <a:gridCol w="1610768"/>
                <a:gridCol w="6890354"/>
              </a:tblGrid>
              <a:tr h="65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ДОУ     </a:t>
                      </a: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 вид) – документ, подтверждающий статус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Муниципальное бюджетное дошкольное образовательное учреждение </a:t>
                      </a:r>
                      <a:endParaRPr lang="ru-RU" sz="1050" b="1" u="sng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Детский сад № 3» </a:t>
                      </a:r>
                      <a:r>
                        <a:rPr lang="ru-RU" sz="105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spc="-5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05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 Иваново 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- Лицензия на образовательную деятельность  №  1068 от 17.04.2013г</a:t>
                      </a:r>
                      <a:r>
                        <a:rPr lang="ru-RU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3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Режим работы Учреждения:</a:t>
                      </a:r>
                      <a:endParaRPr lang="ru-RU"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МБДОУ работает в режиме 5-дневной рабочей недели с 7.00 до 19.00  5 групп, </a:t>
                      </a:r>
                      <a:endParaRPr lang="ru-RU" sz="105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суббота</a:t>
                      </a: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 воскресенье – выходные дни.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Историческая справка.</a:t>
                      </a:r>
                      <a:endParaRPr lang="ru-RU"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Учредитель:</a:t>
                      </a: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- Управление образования администрации города Иванова.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Заведующий: </a:t>
                      </a: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- Авдюнина Тамара Ивановна 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9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Адрес, телефон, электронная почта, сайт</a:t>
                      </a:r>
                      <a:endParaRPr lang="ru-RU"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Адрес:</a:t>
                      </a: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153045 г. Иваново ул.Свободы, д.54 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Адрес электронной </a:t>
                      </a:r>
                      <a:r>
                        <a:rPr lang="ru-RU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почты: </a:t>
                      </a:r>
                      <a:r>
                        <a:rPr lang="ru-RU" sz="105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dou3@</a:t>
                      </a:r>
                      <a:r>
                        <a:rPr lang="en-US" sz="1050" b="1" u="sng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ivedu</a:t>
                      </a:r>
                      <a:r>
                        <a:rPr lang="ru-RU" sz="1050" b="1" u="sng" dirty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050" b="1" u="sng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ru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Сайт:</a:t>
                      </a:r>
                      <a:r>
                        <a:rPr lang="ru-RU" sz="1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  <a:hlinkClick r:id="rId7"/>
                        </a:rPr>
                        <a:t>www.dou3.ivedu.ru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Контактный телефон:</a:t>
                      </a: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(4932)35-12-22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1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Тип здания</a:t>
                      </a:r>
                      <a:endParaRPr lang="ru-RU"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Дошкольное учреждение расположено внутри жилого комплекса, на расстоянии от промышленных предприятий и трассы. Детский сад представляет собой отдельно стоящее типовое двухэтажное здание. 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Модель ДОУ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Здание детского сада рассчитано по проекту на 5 групп.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 настоящее время функционирует 5 групп </a:t>
                      </a:r>
                      <a:r>
                        <a:rPr lang="ru-RU" sz="105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общеразвивающего</a:t>
                      </a: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направления.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Общая численность  100 детей;  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Территория его благоустроена и хорошо озеленена: разбиты клумбы, цветники, для каждой группы, имеются прогулочные веранды</a:t>
                      </a:r>
                      <a:r>
                        <a:rPr lang="ru-RU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982" marR="4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84731" cy="82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269790" rIns="91440" bIns="9045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786058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Bookman Old Style" pitchFamily="18" charset="0"/>
              </a:rPr>
              <a:t>ИНФОРМАЦИОННАЯ  СПРАВКА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2865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Управление МБДОУ «Детский сад № 3»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85794"/>
            <a:ext cx="8143932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Bookman Old Style" pitchFamily="18" charset="0"/>
              </a:rPr>
              <a:t>Управление Учреждением осуществляется в соответствии с законодательством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Bookman Old Style" pitchFamily="18" charset="0"/>
              </a:rPr>
              <a:t> Российской Федерации с учетом особенностей, установленных Федеральным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Bookman Old Style" pitchFamily="18" charset="0"/>
              </a:rPr>
              <a:t> законом от 29.12.2012 № 273-ФЗ «Об образовании в Российской Федерации».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1785926"/>
            <a:ext cx="600079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Учредитель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Управление образования Администрации города Иванова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3286124"/>
            <a:ext cx="21431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Заведующий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4109802"/>
            <a:ext cx="31432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Коллегиальные органы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786322"/>
            <a:ext cx="228601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Педагогический совет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5143512"/>
            <a:ext cx="264320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Общее собрание работников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857760"/>
            <a:ext cx="21431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Управляющий совет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6357958"/>
            <a:ext cx="268827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Совет родителей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643438" y="2786058"/>
            <a:ext cx="142876" cy="428628"/>
          </a:xfrm>
          <a:prstGeom prst="downArrow">
            <a:avLst>
              <a:gd name="adj1" fmla="val 50000"/>
              <a:gd name="adj2" fmla="val 52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643438" y="3714752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643438" y="4572008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700016">
            <a:off x="2366261" y="3964007"/>
            <a:ext cx="222544" cy="921881"/>
          </a:xfrm>
          <a:prstGeom prst="downArrow">
            <a:avLst>
              <a:gd name="adj1" fmla="val 46945"/>
              <a:gd name="adj2" fmla="val 6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164402">
            <a:off x="6590991" y="4059100"/>
            <a:ext cx="158813" cy="871338"/>
          </a:xfrm>
          <a:prstGeom prst="downArrow">
            <a:avLst>
              <a:gd name="adj1" fmla="val 61462"/>
              <a:gd name="adj2" fmla="val 57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3275295">
            <a:off x="6745197" y="5464215"/>
            <a:ext cx="157733" cy="1042771"/>
          </a:xfrm>
          <a:prstGeom prst="downArrow">
            <a:avLst>
              <a:gd name="adj1" fmla="val 50000"/>
              <a:gd name="adj2" fmla="val 62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42853"/>
            <a:ext cx="5786478" cy="6572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Материально-техническое обеспечение и оснащенность образовательного процесса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Для организации дошкольного образования в ДОУ имеются: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административно-учебное здание индивидуального проекта, в том числе: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5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гупповых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комнат с оснащенной развивающей средой.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5 спален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4 столовые для детей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5 приемных раздевалок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Медицинский блок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Пищеблок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Прачечная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Педагогический кабинет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Кабинет заведующей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Групповые помещения обеспечены мебелью и игровым оборудованием в достаточном количестве. Образовательная предметно-развивающая среда создана с учетом возрастных особенностей и интересов детей организуется в соответствии с Федеральными государственными образовательными стандартами. Оснащение групп ДОУ отвечает современным требованиям и способствует качественной организации образовательной работы с детьми по реализации содержания всех образовательных областей основной общеобразовательной программы.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территории детского сада расположены: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5 прогулочных площадок с верандами, зоной для подвижных игр, песочницами, малыми формами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цветники, деревья, кустарники.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Детский сад оборудован системами безопасности: установлены тревожная кнопка для экстренных вызовов и автоматическая пожарная сигнализация,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домофон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ДОУ имеет внутреннюю локальную сеть и доступ к сети «Интернет».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Picture 5" descr="C:\Users\ania\Desktop\ФОТО\P101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2852"/>
            <a:ext cx="2870176" cy="2071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ania\Desktop\ФОТО\P101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00570"/>
            <a:ext cx="292895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C:\Users\ania\Desktop\ФОТО\P1010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357430"/>
            <a:ext cx="2880887" cy="2000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6586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Укрепление материально – технической базы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Проблема: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недостаточность бюджетного финансирования на косметический ремонт, на приобретение оборудования и инвентаря, дидактического и игрового материала что требует приведения в соответствие с требованиями государственных образовательных стандартов, социальных норм и нормативов.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Совершенствование системы управления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ресурсообеспечивающей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деятельностью: поддержание в рабочем состоянии материально-технических ресурсов; управление имуществом учреждения.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Задачи: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Обеспечить охрану жизни и здоровья участников образовательного процесса.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Привести помещения в соответствие санитарно-гигиеническим нормам и требованиям безопасности.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Обеспечить инновационный характер образовательного процесса путём использования ИКТ, пополнение компьютерной базы презентациями.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Пополнение  материальной базы групп необходимым оборудованием, техническими средствами, дидактическим и игровым материалом по всем разделам образовательной программы.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Ожидаемый продукт: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Благоустроенная площадка 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Создание развивающей среды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соответствии с федеральными государственными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требованиями к условиям реализации основной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общеобразовательной программы дошкольного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образования.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Социальный эффект: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Создание безопасных условий для жизни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и здоровья участников образовательного процесса.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ania\Desktop\ФОТО\P101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500570"/>
            <a:ext cx="2786082" cy="2208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95851"/>
              </p:ext>
            </p:extLst>
          </p:nvPr>
        </p:nvGraphicFramePr>
        <p:xfrm>
          <a:off x="214283" y="214289"/>
          <a:ext cx="5643602" cy="4476750"/>
        </p:xfrm>
        <a:graphic>
          <a:graphicData uri="http://schemas.openxmlformats.org/drawingml/2006/table">
            <a:tbl>
              <a:tblPr/>
              <a:tblGrid>
                <a:gridCol w="186238"/>
                <a:gridCol w="1364341"/>
                <a:gridCol w="1364341"/>
                <a:gridCol w="1364341"/>
                <a:gridCol w="1364341"/>
              </a:tblGrid>
              <a:tr h="6928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Этапы, сроки их выполнения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Сведения об источниках, формах, механизмах, привлечения трудовых, материальных ресурсов для их реализации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Источники финансирования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Исполнители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Замена аварийного освещения              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2019-2020г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городской думы и бюджета.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</a:t>
                      </a: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обласной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думы.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 ДОУ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Установка новых козырьков над выходами 3 и 5 групп.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 – 2022 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бюджета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 ДОУ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Замена оконных блоков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спальной комнате на группе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№ 2,4 и 5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2019-2022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</a:t>
                      </a: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обласной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думы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 ДОУ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C:\Users\ania\Desktop\ФОТО\P101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955845"/>
            <a:ext cx="2640356" cy="1777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C:\Users\ania\Desktop\ФОТО\P1010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007518"/>
            <a:ext cx="2596848" cy="1726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Users\ania\Desktop\ФОТО\P1010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428868"/>
            <a:ext cx="2786082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C:\Users\ania\Desktop\img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142852"/>
            <a:ext cx="2755919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29058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56861"/>
              </p:ext>
            </p:extLst>
          </p:nvPr>
        </p:nvGraphicFramePr>
        <p:xfrm>
          <a:off x="214281" y="442935"/>
          <a:ext cx="8643999" cy="6389233"/>
        </p:xfrm>
        <a:graphic>
          <a:graphicData uri="http://schemas.openxmlformats.org/drawingml/2006/table">
            <a:tbl>
              <a:tblPr/>
              <a:tblGrid>
                <a:gridCol w="2053463"/>
                <a:gridCol w="2088232"/>
                <a:gridCol w="2016224"/>
                <a:gridCol w="2376264"/>
                <a:gridCol w="109816"/>
              </a:tblGrid>
              <a:tr h="34416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Ресурсное обеспечение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6911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Качественный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анализ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Педагогических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кадров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(курсы повышения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квалификации, 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аттестация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награды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печатные работы,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конкурсы)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всего педагогов 11.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 квалификационным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категориям: 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высшая категория – 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первая категория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–7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соответствие</a:t>
                      </a:r>
                      <a:r>
                        <a:rPr lang="ru-RU" sz="105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занимаемой должности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– 4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 образованию: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высшее – 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средне-специальное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– 7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2016</a:t>
                      </a:r>
                      <a:r>
                        <a:rPr lang="ru-RU" sz="105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- 2017        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всего педагогов 11.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 квалификационным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категориям: 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высшая категория –  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первая категория –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соответствие</a:t>
                      </a:r>
                      <a:r>
                        <a:rPr lang="ru-RU" sz="105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занимаемой должности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 образованию: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высшее – 4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средне-специальное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–  7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2017-2018всего 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педагогов 11.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 квалификационным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категориям: 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высшая категория –  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первая категория –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соответствие</a:t>
                      </a:r>
                      <a:r>
                        <a:rPr lang="ru-RU" sz="105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занимаемой 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должности –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без</a:t>
                      </a:r>
                      <a:r>
                        <a:rPr lang="ru-RU" sz="105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категории - 1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 образованию: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высшее –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средне-специальное – 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Прошли курсы повышения квалификации 100%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Стаж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работы 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от  0-5 лет -1 чел.,5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лет </a:t>
                      </a:r>
                      <a:r>
                        <a:rPr lang="ru-RU" sz="11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 b="1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10 -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 чел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., от 10 до 20 лет –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чел., свыше 20  лет </a:t>
                      </a:r>
                      <a:r>
                        <a:rPr lang="ru-RU" sz="11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 b="1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7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Условия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 оснащение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Образовательного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процесса в ДОУ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В ДОУ оборудованы 5 групп и спален, 1 методический кабинет. Игровые площадки,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оборудованы с учетом высокой активности детей в играх (гимнастическими стенками,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лесенками и т.д.). 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   Имеется  магнитофон, теле аппаратура, компьютер. 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   Для воспитанников силами сотрудников и родителей оборудованы центры 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активности: уголок сюжетно-ролевой игры, сенсорный уголок, уголок природы, изоцентр, уголок  художественной литературы и т.д.. 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Обеспеченность новой методической литературой 30 %.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Необходимо: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Совершенствовать предметно-развивающую среду  с учетом ФГОС к условиям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реализации основной общеобразовательной программы дошкольного образования. 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Пополнить оснащение ДОУ теле и видео аппаратурой, пополнить базу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компьютерныхи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дидактических  пособий.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Обновить информационные стенды для родителей в группах и коридорах.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Заменить мебель в соответствии с современными требованиями.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Пополнить методический кабинет и группы  дидактическим и демонстрационным материалом по разделам основной образовательной программы.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Пополнить методический кабинет литературой рекомендуемой для реализации общеобразовательной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программы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отвечающим ФГОС.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504" y="42825"/>
            <a:ext cx="88936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Проблемный анализ состояния образовательного процесса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nia\Desktop\861522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11976"/>
              </p:ext>
            </p:extLst>
          </p:nvPr>
        </p:nvGraphicFramePr>
        <p:xfrm>
          <a:off x="285720" y="142853"/>
          <a:ext cx="8643998" cy="6578346"/>
        </p:xfrm>
        <a:graphic>
          <a:graphicData uri="http://schemas.openxmlformats.org/drawingml/2006/table">
            <a:tbl>
              <a:tblPr/>
              <a:tblGrid>
                <a:gridCol w="1872307"/>
                <a:gridCol w="6771691"/>
              </a:tblGrid>
              <a:tr h="218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Особенности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организации педагогического процесса в ДОУ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3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Программы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  В группах общеразвивающей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направленности осуществляется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дошкольное образование в соответствии с образовательной программой 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                          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МБДОУ «Детский сад № 3» отвечающей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ФГОС,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а так же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парциальными программами: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«Физическая культура для малышей» С.Я.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Лайзане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;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«Радуга»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Т.Н.Доронова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Л.Д.Гербова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«Кроха» Г.Г.Григорьева,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Т.П.Кочетова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2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Формы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организации детей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Общее количество групп – 5.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Образовательное учреждение обеспечивает воспитание, обучение и развитие,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а также присмотр, уход и оздоровление детей в возрасте от 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месяцев до 3 лет.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 наполняемости группы соответствуют требованиям 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действующего законодательства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Количество детей в группах общеразвивающей направленности  определяется исходя из расчета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площади</a:t>
                      </a:r>
                      <a:r>
                        <a:rPr lang="ru-RU" sz="1100" b="1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групповой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(игровой) - не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менее 2,5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одного ребенка.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Все группы однородны по возрастному составу детей: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indent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 группа с 1,5 до 2-х лет – 20 детей;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 группы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 2-3лет по 20детей;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indent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Всего 100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детей.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Режим дня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 соответствии с Уставом МБДОУ с 7.00 до 19.00 – все 5 групп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1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Физкультурно – оздоровительная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работа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Оздоровительные мероприятия: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Облегчённая форма одежды;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Гимнастика пробуждения;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Дыхательная гимнастика;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Физкультурные занятия, досуги, развлечения.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Гимнастика на прогулке;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Недели здоровья;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Профилактические мероприятия совместно с работниками детской поликлиники.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Организация питания: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Выполнение норм питания по основным продуктам (мясо, масло сливочное, растительное, молоко, яйцо, мука, крупа, картофель, овощи, фрукты) составляет - 92%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Обеспеченность оборудованием пищеблока – 95%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2556</Words>
  <Application>Microsoft Office PowerPoint</Application>
  <PresentationFormat>Экран (4:3)</PresentationFormat>
  <Paragraphs>492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ania</dc:creator>
  <cp:lastModifiedBy>Пользователь Windows</cp:lastModifiedBy>
  <cp:revision>76</cp:revision>
  <cp:lastPrinted>2020-01-23T11:18:11Z</cp:lastPrinted>
  <dcterms:created xsi:type="dcterms:W3CDTF">2015-05-15T22:54:39Z</dcterms:created>
  <dcterms:modified xsi:type="dcterms:W3CDTF">2020-01-27T11:11:01Z</dcterms:modified>
</cp:coreProperties>
</file>